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45"/>
  </p:notesMasterIdLst>
  <p:sldIdLst>
    <p:sldId id="256" r:id="rId2"/>
    <p:sldId id="268" r:id="rId3"/>
    <p:sldId id="257" r:id="rId4"/>
    <p:sldId id="258" r:id="rId5"/>
    <p:sldId id="278" r:id="rId6"/>
    <p:sldId id="284" r:id="rId7"/>
    <p:sldId id="298" r:id="rId8"/>
    <p:sldId id="270" r:id="rId9"/>
    <p:sldId id="285" r:id="rId10"/>
    <p:sldId id="286" r:id="rId11"/>
    <p:sldId id="287" r:id="rId12"/>
    <p:sldId id="288" r:id="rId13"/>
    <p:sldId id="280" r:id="rId14"/>
    <p:sldId id="281" r:id="rId15"/>
    <p:sldId id="299" r:id="rId16"/>
    <p:sldId id="289" r:id="rId17"/>
    <p:sldId id="303" r:id="rId18"/>
    <p:sldId id="282" r:id="rId19"/>
    <p:sldId id="304" r:id="rId20"/>
    <p:sldId id="305" r:id="rId21"/>
    <p:sldId id="283" r:id="rId22"/>
    <p:sldId id="259" r:id="rId23"/>
    <p:sldId id="290" r:id="rId24"/>
    <p:sldId id="291" r:id="rId25"/>
    <p:sldId id="292" r:id="rId26"/>
    <p:sldId id="294" r:id="rId27"/>
    <p:sldId id="295" r:id="rId28"/>
    <p:sldId id="296" r:id="rId29"/>
    <p:sldId id="297" r:id="rId30"/>
    <p:sldId id="300" r:id="rId31"/>
    <p:sldId id="301" r:id="rId32"/>
    <p:sldId id="302" r:id="rId33"/>
    <p:sldId id="306" r:id="rId34"/>
    <p:sldId id="307" r:id="rId35"/>
    <p:sldId id="308" r:id="rId36"/>
    <p:sldId id="311" r:id="rId37"/>
    <p:sldId id="310" r:id="rId38"/>
    <p:sldId id="315" r:id="rId39"/>
    <p:sldId id="313" r:id="rId40"/>
    <p:sldId id="314" r:id="rId41"/>
    <p:sldId id="316" r:id="rId42"/>
    <p:sldId id="318" r:id="rId43"/>
    <p:sldId id="267" r:id="rId44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232" autoAdjust="0"/>
  </p:normalViewPr>
  <p:slideViewPr>
    <p:cSldViewPr snapToGrid="0">
      <p:cViewPr varScale="1">
        <p:scale>
          <a:sx n="82" d="100"/>
          <a:sy n="82" d="100"/>
        </p:scale>
        <p:origin x="1474" y="-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8533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1056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7d94fd35e_0_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308" name="Google Shape;308;g57d94fd35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7d94fd35e_0_3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Medini</a:t>
            </a:r>
            <a:endParaRPr/>
          </a:p>
        </p:txBody>
      </p:sp>
      <p:sp>
        <p:nvSpPr>
          <p:cNvPr id="316" name="Google Shape;316;g57d94fd35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5826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Medini</a:t>
            </a:r>
            <a:endParaRPr dirty="0"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730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5143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Anushka</a:t>
            </a:r>
            <a:endParaRPr dirty="0"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Anushka</a:t>
            </a:r>
            <a:endParaRPr dirty="0"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189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793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 err="1"/>
              <a:t>anushka</a:t>
            </a: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 err="1"/>
              <a:t>anushka</a:t>
            </a:r>
            <a:endParaRPr dirty="0"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834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43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50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268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94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1098770" y="2234918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098772" y="4127675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99309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327868" y="2307817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 OR UNIT NAME. DELETE FROM MASTER SLIDE IF N/A</a:t>
            </a:r>
            <a:endParaRPr sz="1200" b="0" i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98770" y="2860400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98772" y="4753157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918000" y="1309444"/>
            <a:ext cx="21704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 of Electrical &amp; Computer Engineering</a:t>
            </a:r>
            <a:endParaRPr sz="1400" b="0" i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27869" y="2000387"/>
            <a:ext cx="7556499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4768" y="5943488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27869" y="3445123"/>
            <a:ext cx="3657600" cy="302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marL="3657600" lvl="7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marL="4114800" lvl="8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4230206" y="3445123"/>
            <a:ext cx="3657600" cy="302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 b="0" i="0"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marL="3657600" lvl="7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marL="4114800" lvl="8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3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0" rIns="91425" bIns="0" anchor="ctr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4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0" rIns="91425" bIns="0" anchor="ctr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5"/>
          </p:nvPr>
        </p:nvSpPr>
        <p:spPr>
          <a:xfrm>
            <a:off x="327869" y="2000387"/>
            <a:ext cx="7556499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4768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" y="0"/>
            <a:ext cx="9143997" cy="64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rgbClr val="EDB184"/>
              </a:buClr>
              <a:buSzPts val="1800"/>
              <a:buFont typeface="Noto Sans Symbols"/>
              <a:buChar char="■"/>
              <a:defRPr sz="24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2385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23850" algn="l" rtl="0"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2385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23850" algn="l" rtl="0"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4325" algn="l" rtl="0"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32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325" algn="l" rtl="0"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32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890895" y="418391"/>
            <a:ext cx="508974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DEPARTMENT OF ELECTRICAL AND COMPUTER ENGINEERING</a:t>
            </a:r>
            <a:endParaRPr sz="1000" b="0" i="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ws-fpga-developer-ami/1.5.0/Scripts/setup_gui.s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sdaccel-development-environment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products/boards-and-kits/alveo/u200.html#gettingStarte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products/design-tools/software-zone/sdacce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products/design-tools/acceleration-zone/aws.html#over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930856" y="2446721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Amazon Web Services F1 Instance</a:t>
            </a:r>
            <a:endParaRPr sz="4400" b="1" dirty="0"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930858" y="4562983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dirty="0"/>
              <a:t>By,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dirty="0"/>
              <a:t>Medini J. Aradhya</a:t>
            </a:r>
          </a:p>
        </p:txBody>
      </p:sp>
      <p:sp>
        <p:nvSpPr>
          <p:cNvPr id="4" name="Google Shape;64;p11">
            <a:extLst>
              <a:ext uri="{FF2B5EF4-FFF2-40B4-BE49-F238E27FC236}">
                <a16:creationId xmlns:a16="http://schemas.microsoft.com/office/drawing/2014/main" id="{6B556B6A-58B2-422C-B51C-72D6E4C4CD6C}"/>
              </a:ext>
            </a:extLst>
          </p:cNvPr>
          <p:cNvSpPr txBox="1">
            <a:spLocks/>
          </p:cNvSpPr>
          <p:nvPr/>
        </p:nvSpPr>
        <p:spPr>
          <a:xfrm>
            <a:off x="2148487" y="586443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184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750"/>
              <a:buFont typeface="Noto Sans Symbols"/>
              <a:buNone/>
              <a:defRPr sz="1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A9AFE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A9AFE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indent="0" algn="ctr">
              <a:spcBef>
                <a:spcPts val="0"/>
              </a:spcBef>
              <a:buSzPts val="1500"/>
            </a:pPr>
            <a:r>
              <a:rPr lang="en-US" dirty="0"/>
              <a:t>Reconfigurable Computing 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663413"/>
            <a:ext cx="9048750" cy="1015871"/>
          </a:xfrm>
        </p:spPr>
        <p:txBody>
          <a:bodyPr/>
          <a:lstStyle/>
          <a:p>
            <a:r>
              <a:rPr lang="en-US" dirty="0"/>
              <a:t>Create, Configure and Testing – AWS-F1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42" y="1076208"/>
            <a:ext cx="8978057" cy="3731034"/>
          </a:xfrm>
        </p:spPr>
        <p:txBody>
          <a:bodyPr/>
          <a:lstStyle/>
          <a:p>
            <a:r>
              <a:rPr lang="en-US" sz="2200" b="1" u="sng" dirty="0"/>
              <a:t>Set up the GUI on the Instance :</a:t>
            </a:r>
            <a:br>
              <a:rPr lang="en-US" sz="2200" dirty="0"/>
            </a:b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/>
              <a:t>The FPGA Developer AMI does not include a GUI desktop application</a:t>
            </a:r>
            <a:br>
              <a:rPr lang="en-US" sz="2200" dirty="0"/>
            </a:br>
            <a:r>
              <a:rPr lang="en-US" sz="2200" dirty="0">
                <a:sym typeface="Wingdings" panose="05000000000000000000" pitchFamily="2" charset="2"/>
              </a:rPr>
              <a:t> I</a:t>
            </a:r>
            <a:r>
              <a:rPr lang="en-US" sz="2200" dirty="0"/>
              <a:t>nstall the Gnome window manager and start remote desktop protocol (RDP) services to allow remote desktop connections.</a:t>
            </a:r>
            <a:br>
              <a:rPr lang="en-US" sz="2200" dirty="0"/>
            </a:br>
            <a:r>
              <a:rPr lang="en-US" sz="2200" dirty="0"/>
              <a:t>“</a:t>
            </a:r>
            <a:r>
              <a:rPr lang="en-US" altLang="en-US" sz="2200" dirty="0">
                <a:solidFill>
                  <a:srgbClr val="005CC5"/>
                </a:solidFill>
                <a:latin typeface="SFMono-Regular"/>
              </a:rPr>
              <a:t>source</a:t>
            </a:r>
            <a:r>
              <a:rPr lang="en-US" altLang="en-US" sz="2200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en-US" sz="2200" dirty="0">
                <a:solidFill>
                  <a:srgbClr val="032F62"/>
                </a:solidFill>
                <a:latin typeface="SFMono-Regular"/>
              </a:rPr>
              <a:t>&lt;(curl -s </a:t>
            </a:r>
            <a:r>
              <a:rPr lang="en-US" altLang="en-US" sz="2200" dirty="0">
                <a:solidFill>
                  <a:srgbClr val="032F62"/>
                </a:solidFill>
                <a:latin typeface="SFMono-Regular"/>
                <a:hlinkClick r:id="rId3"/>
              </a:rPr>
              <a:t>https://s3.amazonaws.com/aws-fpga-developer-ami/1.5.0/Scripts/setup_gui.sh</a:t>
            </a:r>
            <a:r>
              <a:rPr lang="en-US" altLang="en-US" sz="2200" dirty="0">
                <a:solidFill>
                  <a:srgbClr val="032F62"/>
                </a:solidFill>
                <a:latin typeface="SFMono-Regular"/>
              </a:rPr>
              <a:t>)”</a:t>
            </a:r>
            <a:br>
              <a:rPr lang="en-US" altLang="en-US" sz="2200" dirty="0">
                <a:solidFill>
                  <a:srgbClr val="032F62"/>
                </a:solidFill>
                <a:latin typeface="SFMono-Regular"/>
              </a:rPr>
            </a:br>
            <a:r>
              <a:rPr lang="en-US" altLang="en-US" sz="22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  <a:t> User: Centos &amp; Password: Generated by above script. </a:t>
            </a:r>
            <a:br>
              <a:rPr lang="en-US" altLang="en-US" sz="22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</a:br>
            <a:r>
              <a:rPr lang="en-US" altLang="en-US" sz="22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  <a:t>you will need to reboot your instance before connecting to the RDP client Machine. (</a:t>
            </a:r>
            <a:r>
              <a:rPr lang="en-US" sz="2200" b="1" dirty="0"/>
              <a:t>IMPORTANT</a:t>
            </a:r>
            <a:r>
              <a:rPr lang="en-US" sz="2200" dirty="0"/>
              <a:t>: Set your RDP client to use </a:t>
            </a:r>
            <a:r>
              <a:rPr lang="en-US" sz="2200" b="1" dirty="0"/>
              <a:t>24-bit for color depth </a:t>
            </a:r>
            <a:r>
              <a:rPr lang="en-US" sz="2200" dirty="0"/>
              <a:t>&amp; in RDP client, enter the </a:t>
            </a:r>
            <a:r>
              <a:rPr lang="en-US" sz="2200" b="1" dirty="0"/>
              <a:t>IPv4 Public IP)</a:t>
            </a:r>
          </a:p>
          <a:p>
            <a:r>
              <a:rPr lang="en-US" sz="2200" u="sng" dirty="0"/>
              <a:t>You are now connected to the instance running Centos 7 and the FPGA Developer AMI.</a:t>
            </a:r>
            <a:endParaRPr lang="en-US" altLang="en-US" sz="2200" u="sng" dirty="0">
              <a:solidFill>
                <a:srgbClr val="032F62"/>
              </a:solidFill>
              <a:latin typeface="SFMono-Regular"/>
              <a:sym typeface="Wingdings" panose="05000000000000000000" pitchFamily="2" charset="2"/>
            </a:endParaRPr>
          </a:p>
          <a:p>
            <a:pPr marL="142875" indent="0">
              <a:buNone/>
            </a:pP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88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663413"/>
            <a:ext cx="9048750" cy="1015871"/>
          </a:xfrm>
        </p:spPr>
        <p:txBody>
          <a:bodyPr/>
          <a:lstStyle/>
          <a:p>
            <a:r>
              <a:rPr lang="en-US" dirty="0"/>
              <a:t>Create, Configure and Testing – AWS-F1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42" y="1076208"/>
            <a:ext cx="8978057" cy="3731034"/>
          </a:xfrm>
        </p:spPr>
        <p:txBody>
          <a:bodyPr/>
          <a:lstStyle/>
          <a:p>
            <a:r>
              <a:rPr lang="en-US" sz="2200" b="1" u="sng" dirty="0"/>
              <a:t>Configure the Instance for working with </a:t>
            </a:r>
            <a:r>
              <a:rPr lang="en-US" sz="2200" b="1" u="sng" dirty="0" err="1"/>
              <a:t>SDAccel</a:t>
            </a:r>
            <a:r>
              <a:rPr lang="en-US" sz="2200" b="1" u="sng" dirty="0"/>
              <a:t>:</a:t>
            </a:r>
            <a:br>
              <a:rPr lang="en-US" sz="2200" dirty="0"/>
            </a:b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/>
              <a:t>In the RDP Client open a terminal. </a:t>
            </a:r>
            <a:br>
              <a:rPr lang="en-US" sz="2200" dirty="0"/>
            </a:br>
            <a:r>
              <a:rPr lang="en-US" sz="2200" dirty="0">
                <a:sym typeface="Wingdings" panose="05000000000000000000" pitchFamily="2" charset="2"/>
              </a:rPr>
              <a:t> Configure AWS CLI :</a:t>
            </a:r>
            <a:br>
              <a:rPr lang="en-US" sz="2200" dirty="0"/>
            </a:b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en-US" sz="1800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configure </a:t>
            </a:r>
            <a:b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Access Key ID [None]: 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access key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Secret Access Key [None]: 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secret key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region name [None]: 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AWS region </a:t>
            </a:r>
            <a:r>
              <a:rPr lang="en-US" altLang="en-US" sz="1800" dirty="0">
                <a:solidFill>
                  <a:srgbClr val="D73A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output format [None]: json</a:t>
            </a: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Before Configuring we must go to IAM &gt; Create Group &gt; add Users to the group &gt; Set permissions ( under attach policy). </a:t>
            </a:r>
            <a:b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The above credentials can be found in AMI&gt;Users&gt;select user&gt; credentials&gt; create access key &gt;(download the file containing the details)  </a:t>
            </a:r>
            <a:b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Rest of the info : Region Name can be found in EC2 instance dashboard under description.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3C891-CE25-4391-B183-9A88096E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08" y="2181225"/>
            <a:ext cx="34861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33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43" y="488954"/>
            <a:ext cx="9048750" cy="1015871"/>
          </a:xfrm>
        </p:spPr>
        <p:txBody>
          <a:bodyPr/>
          <a:lstStyle/>
          <a:p>
            <a:r>
              <a:rPr lang="en-US" sz="3200" dirty="0"/>
              <a:t>Create, Configure and Testing – AWS-F1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43" y="634651"/>
            <a:ext cx="8978057" cy="3731034"/>
          </a:xfrm>
        </p:spPr>
        <p:txBody>
          <a:bodyPr/>
          <a:lstStyle/>
          <a:p>
            <a:r>
              <a:rPr lang="en-US" sz="2000" b="1" u="sng" dirty="0"/>
              <a:t>Conti…..</a:t>
            </a:r>
            <a:br>
              <a:rPr lang="en-US" sz="2000" dirty="0"/>
            </a:b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  <a:t>User: Centos &amp; Password: Generated by above script. </a:t>
            </a:r>
            <a:br>
              <a:rPr lang="en-US" altLang="en-US" sz="20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</a:br>
            <a:r>
              <a:rPr lang="en-US" altLang="en-US" sz="2000" dirty="0">
                <a:solidFill>
                  <a:srgbClr val="032F62"/>
                </a:solidFill>
                <a:latin typeface="SFMono-Regular"/>
                <a:sym typeface="Wingdings" panose="05000000000000000000" pitchFamily="2" charset="2"/>
              </a:rPr>
              <a:t>you will need to reboot your instance before connecting to the RDP client Machine. (</a:t>
            </a:r>
            <a:r>
              <a:rPr lang="en-US" sz="2000" b="1" dirty="0"/>
              <a:t>IMPORTANT</a:t>
            </a:r>
            <a:r>
              <a:rPr lang="en-US" sz="2000" dirty="0"/>
              <a:t>: Set your RDP client to use </a:t>
            </a:r>
            <a:r>
              <a:rPr lang="en-US" sz="2000" b="1" dirty="0"/>
              <a:t>24-bit for color depth </a:t>
            </a:r>
            <a:r>
              <a:rPr lang="en-US" sz="2000" dirty="0"/>
              <a:t>&amp; in RDP client, enter the </a:t>
            </a:r>
            <a:r>
              <a:rPr lang="en-US" sz="2000" b="1" dirty="0"/>
              <a:t>IPv4 Public IP)</a:t>
            </a:r>
            <a:br>
              <a:rPr lang="en-US" sz="2000" b="1" dirty="0"/>
            </a:br>
            <a:r>
              <a:rPr lang="en-US" sz="2000" u="sng" dirty="0"/>
              <a:t>You are now connected to the instance running Centos 7 and the FPGA Developer AMI.</a:t>
            </a:r>
            <a:endParaRPr lang="en-US" altLang="en-US" sz="2000" u="sng" dirty="0">
              <a:solidFill>
                <a:srgbClr val="032F62"/>
              </a:solidFill>
              <a:latin typeface="SFMono-Regular"/>
              <a:sym typeface="Wingdings" panose="05000000000000000000" pitchFamily="2" charset="2"/>
            </a:endParaRPr>
          </a:p>
          <a:p>
            <a:r>
              <a:rPr lang="en-US" sz="2000" b="1" u="sng" dirty="0">
                <a:sym typeface="Wingdings" panose="05000000000000000000" pitchFamily="2" charset="2"/>
              </a:rPr>
              <a:t>Configure the </a:t>
            </a:r>
            <a:r>
              <a:rPr lang="en-US" sz="2000" b="1" u="sng" dirty="0" err="1">
                <a:sym typeface="Wingdings" panose="05000000000000000000" pitchFamily="2" charset="2"/>
              </a:rPr>
              <a:t>SDAccel</a:t>
            </a:r>
            <a:r>
              <a:rPr lang="en-US" sz="2000" b="1" u="sng" dirty="0">
                <a:sym typeface="Wingdings" panose="05000000000000000000" pitchFamily="2" charset="2"/>
              </a:rPr>
              <a:t> Environment :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Execute the following commands from the command line of the instance terminal: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altLang="en-US" sz="2000" dirty="0">
                <a:solidFill>
                  <a:srgbClr val="24292E"/>
                </a:solidFill>
                <a:latin typeface="SFMono-Regular"/>
              </a:rPr>
              <a:t>git clone https://github.com/aws/aws-fpga.git $AWS_FPGA_REPO_DIR </a:t>
            </a:r>
            <a:br>
              <a:rPr lang="en-US" altLang="en-US" sz="2000" dirty="0">
                <a:solidFill>
                  <a:srgbClr val="24292E"/>
                </a:solidFill>
                <a:latin typeface="SFMono-Regular"/>
              </a:rPr>
            </a:br>
            <a:r>
              <a:rPr lang="en-US" altLang="en-US" sz="2000" dirty="0">
                <a:solidFill>
                  <a:srgbClr val="005CC5"/>
                </a:solidFill>
                <a:latin typeface="SFMono-Regular"/>
              </a:rPr>
              <a:t>cd</a:t>
            </a:r>
            <a:r>
              <a:rPr lang="en-US" altLang="en-US" sz="2000" dirty="0">
                <a:solidFill>
                  <a:srgbClr val="24292E"/>
                </a:solidFill>
                <a:latin typeface="SFMono-Regular"/>
              </a:rPr>
              <a:t> $AWS_FPGA_REPO_DIR </a:t>
            </a:r>
            <a:br>
              <a:rPr lang="en-US" altLang="en-US" sz="2000" dirty="0">
                <a:solidFill>
                  <a:srgbClr val="24292E"/>
                </a:solidFill>
                <a:latin typeface="SFMono-Regular"/>
              </a:rPr>
            </a:br>
            <a:r>
              <a:rPr lang="en-US" altLang="en-US" sz="2000" dirty="0">
                <a:solidFill>
                  <a:srgbClr val="005CC5"/>
                </a:solidFill>
                <a:latin typeface="SFMono-Regular"/>
              </a:rPr>
              <a:t>source</a:t>
            </a:r>
            <a:r>
              <a:rPr lang="en-US" altLang="en-US" sz="2000" dirty="0">
                <a:solidFill>
                  <a:srgbClr val="24292E"/>
                </a:solidFill>
                <a:latin typeface="SFMono-Regular"/>
              </a:rPr>
              <a:t> sdaccel_setup.sh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br>
              <a:rPr lang="en-US" altLang="en-US" sz="2000" dirty="0">
                <a:solidFill>
                  <a:schemeClr val="tx1"/>
                </a:solidFill>
              </a:rPr>
            </a:br>
            <a:r>
              <a:rPr lang="en-US" altLang="en-US" sz="2000" dirty="0">
                <a:solidFill>
                  <a:schemeClr val="tx1"/>
                </a:solidFill>
              </a:rPr>
              <a:t>(</a:t>
            </a:r>
            <a:r>
              <a:rPr lang="en-US" sz="2000" dirty="0"/>
              <a:t>first time you run it, the script will download the platform and compile the runtime and drivers. Subsequent runs are much faster. You must source sdaccel_setup.sh each time you open a new terminal)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0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227843" y="619124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&amp; Demonstration – AWS</a:t>
            </a: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50" y="1421337"/>
            <a:ext cx="5308851" cy="40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/>
        </p:nvSpPr>
        <p:spPr>
          <a:xfrm>
            <a:off x="5984625" y="1849650"/>
            <a:ext cx="2602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529B"/>
                </a:solidFill>
                <a:latin typeface="Cambria"/>
                <a:ea typeface="Cambria"/>
                <a:cs typeface="Cambria"/>
                <a:sym typeface="Cambria"/>
              </a:rPr>
              <a:t>Connected to the RDP Client where the instance is running Centos 7 and the FPGA Developer AMI.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227843" y="619124"/>
            <a:ext cx="8225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 &amp; Demonstration – AWS</a:t>
            </a: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25" y="1268250"/>
            <a:ext cx="7578951" cy="48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65CF-71EB-44EA-91D8-60AC93F2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6F037-9097-48B4-87D0-C62C11B45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F3682-580A-4523-B5FE-39592D53E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30344-1799-47DC-96A6-6AB02684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271"/>
            <a:ext cx="9144000" cy="50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9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663413"/>
            <a:ext cx="9048750" cy="1015871"/>
          </a:xfrm>
        </p:spPr>
        <p:txBody>
          <a:bodyPr/>
          <a:lstStyle/>
          <a:p>
            <a:r>
              <a:rPr lang="en-US" dirty="0" err="1"/>
              <a:t>SDAccel</a:t>
            </a:r>
            <a:r>
              <a:rPr lang="en-US" dirty="0"/>
              <a:t> – Download and Install.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42" y="1076208"/>
            <a:ext cx="8978057" cy="3731034"/>
          </a:xfrm>
        </p:spPr>
        <p:txBody>
          <a:bodyPr/>
          <a:lstStyle/>
          <a:p>
            <a:r>
              <a:rPr lang="en-US" sz="2200" dirty="0"/>
              <a:t>The </a:t>
            </a:r>
            <a:r>
              <a:rPr lang="en-US" sz="2200" dirty="0" err="1"/>
              <a:t>SDAccel</a:t>
            </a:r>
            <a:r>
              <a:rPr lang="en-US" sz="2200" dirty="0"/>
              <a:t> emulation flows allows testing, profiling, and debugging the application before deploying it on F1</a:t>
            </a:r>
            <a:r>
              <a:rPr lang="en-US" sz="2200" dirty="0">
                <a:sym typeface="Wingdings" panose="05000000000000000000" pitchFamily="2" charset="2"/>
              </a:rPr>
              <a:t>. </a:t>
            </a:r>
          </a:p>
          <a:p>
            <a:r>
              <a:rPr lang="en-US" sz="2000" dirty="0">
                <a:hlinkClick r:id="rId3"/>
              </a:rPr>
              <a:t>https://www.xilinx.com/support/download/index.html/content/xilinx/en/downloadNav/sdaccel-development-environment.html</a:t>
            </a:r>
            <a:endParaRPr lang="en-US" sz="2000" dirty="0"/>
          </a:p>
          <a:p>
            <a:r>
              <a:rPr lang="en-US" sz="2000" dirty="0"/>
              <a:t>Download the web installer for Linux as the RTL Kernel is supported only on Linux environments. </a:t>
            </a:r>
          </a:p>
          <a:p>
            <a:r>
              <a:rPr lang="en-US" sz="2200" dirty="0"/>
              <a:t>Make it an executable using </a:t>
            </a:r>
            <a:r>
              <a:rPr lang="en-US" sz="2200" dirty="0" err="1"/>
              <a:t>chmod</a:t>
            </a:r>
            <a:r>
              <a:rPr lang="en-US" sz="2200" dirty="0"/>
              <a:t> and run the installer and follow the prompts. </a:t>
            </a:r>
          </a:p>
          <a:p>
            <a:r>
              <a:rPr lang="en-US" sz="2200" dirty="0"/>
              <a:t>Upgrade the </a:t>
            </a:r>
            <a:r>
              <a:rPr lang="en-US" sz="2200" dirty="0" err="1"/>
              <a:t>Vivado</a:t>
            </a:r>
            <a:r>
              <a:rPr lang="en-US" sz="2200" dirty="0"/>
              <a:t> Design suite to SD Accel development environment. </a:t>
            </a:r>
            <a:br>
              <a:rPr lang="en-US" sz="2200" dirty="0"/>
            </a:b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7119A-028C-4C39-8E1B-79EED4F5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82" y="680960"/>
            <a:ext cx="7496764" cy="61770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43874-58B8-41A0-B80B-FEC47E44D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27867" y="819149"/>
            <a:ext cx="9042375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0" dirty="0"/>
              <a:t>Set Up the </a:t>
            </a:r>
            <a:r>
              <a:rPr lang="en-US" b="0" dirty="0" err="1"/>
              <a:t>Alveo</a:t>
            </a:r>
            <a:r>
              <a:rPr lang="en-US" b="0" dirty="0"/>
              <a:t> U200 Accelerator Card</a:t>
            </a:r>
            <a:br>
              <a:rPr lang="en-US" b="0" dirty="0"/>
            </a:b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27868" y="1704502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buSzPts val="1800"/>
            </a:pPr>
            <a:r>
              <a:rPr lang="en-US" dirty="0"/>
              <a:t>Download the Xilinx Runtime and Deployment and Development Shell to be able to interface with AWS F1.  </a:t>
            </a:r>
            <a:br>
              <a:rPr lang="en-US" dirty="0"/>
            </a:br>
            <a:r>
              <a:rPr lang="en-US" sz="1800" dirty="0"/>
              <a:t>Then follow the Getting Started Guide.</a:t>
            </a:r>
          </a:p>
          <a:p>
            <a:pPr marL="228600" lvl="0" indent="-228600">
              <a:spcBef>
                <a:spcPts val="0"/>
              </a:spcBef>
              <a:buSzPts val="1800"/>
            </a:pPr>
            <a:r>
              <a:rPr lang="en-US" dirty="0">
                <a:hlinkClick r:id="rId3"/>
              </a:rPr>
              <a:t>https://www.xilinx.com/products/boards-and-kits/alveo/u200.html#gettingStarted</a:t>
            </a:r>
            <a:endParaRPr lang="en-US" dirty="0"/>
          </a:p>
          <a:p>
            <a:pPr marL="228600" lvl="0" indent="-228600">
              <a:spcBef>
                <a:spcPts val="0"/>
              </a:spcBef>
              <a:buSzPts val="1800"/>
            </a:pPr>
            <a:r>
              <a:rPr lang="en-US" dirty="0"/>
              <a:t>This will make the U200 platform available on the Local </a:t>
            </a:r>
            <a:r>
              <a:rPr lang="en-US" dirty="0" err="1"/>
              <a:t>SDx</a:t>
            </a:r>
            <a:r>
              <a:rPr lang="en-US" dirty="0"/>
              <a:t> suite. </a:t>
            </a:r>
          </a:p>
          <a:p>
            <a:pPr marL="228600" lvl="0" indent="-228600">
              <a:spcBef>
                <a:spcPts val="0"/>
              </a:spcBef>
              <a:buSzPts val="1800"/>
            </a:pP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5670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5A01-E286-4EDD-A740-AEDC2BB9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0A29B-34A8-4900-A1E7-F0B98420D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F89E2-36B4-4605-8B82-2BEB4404D4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18B92-4B47-4F6E-B7F7-8E29A399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368"/>
            <a:ext cx="9144000" cy="5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7E510-8C81-472F-8D27-F78CBC1E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8" y="645050"/>
            <a:ext cx="8225582" cy="1015871"/>
          </a:xfrm>
        </p:spPr>
        <p:txBody>
          <a:bodyPr/>
          <a:lstStyle/>
          <a:p>
            <a:r>
              <a:rPr lang="en-US" dirty="0"/>
              <a:t>Description 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7E7C6-ED15-4BA1-89D4-45F5A1DE7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768" y="973876"/>
            <a:ext cx="8225582" cy="3731034"/>
          </a:xfrm>
        </p:spPr>
        <p:txBody>
          <a:bodyPr/>
          <a:lstStyle/>
          <a:p>
            <a:r>
              <a:rPr lang="en-US" dirty="0"/>
              <a:t>The amazon web services cloud platform is compatible with existing FPGA algorithms hence makes it a versatile open source platform for accelerated computing.</a:t>
            </a:r>
          </a:p>
          <a:p>
            <a:r>
              <a:rPr lang="en-US" dirty="0"/>
              <a:t>Xilinx FPGAs are available in the Amazon Elastic Compute Cloud (Amazon EC2) F1 instances. </a:t>
            </a:r>
          </a:p>
          <a:p>
            <a:r>
              <a:rPr lang="en-US" dirty="0"/>
              <a:t>F1 instances are designed to accelerate data center workloads.</a:t>
            </a:r>
          </a:p>
          <a:p>
            <a:r>
              <a:rPr lang="en-US" dirty="0"/>
              <a:t>With F1 instances you can: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Quickly deploy custom hardware acceleration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Enjoy predictable performance with dedicated FPGAs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your existing FPGA algorithms</a:t>
            </a:r>
          </a:p>
          <a:p>
            <a:endParaRPr lang="en-US" dirty="0"/>
          </a:p>
          <a:p>
            <a:pPr marL="142875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D35D-BB93-4E58-9541-5F309853D9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6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6C843-834A-4779-8C45-115BC8EB2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384F-3E9E-4154-8A39-0FF3295E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26" y="1644584"/>
            <a:ext cx="8058150" cy="4448175"/>
          </a:xfrm>
          <a:prstGeom prst="rect">
            <a:avLst/>
          </a:prstGeom>
        </p:spPr>
      </p:pic>
      <p:sp>
        <p:nvSpPr>
          <p:cNvPr id="6" name="Google Shape;83;p14">
            <a:extLst>
              <a:ext uri="{FF2B5EF4-FFF2-40B4-BE49-F238E27FC236}">
                <a16:creationId xmlns:a16="http://schemas.microsoft.com/office/drawing/2014/main" id="{C5C8D520-EAE7-442B-B306-3A693EA65C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800" y="765241"/>
            <a:ext cx="9042375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dirty="0"/>
              <a:t>Implementation : Method 1 – RTL Kernel Wizard </a:t>
            </a:r>
            <a:r>
              <a:rPr lang="en-US" sz="3200" dirty="0"/>
              <a:t>.</a:t>
            </a:r>
            <a:br>
              <a:rPr lang="en-US" sz="3200" dirty="0"/>
            </a:b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303284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66FCE-9E7C-4BC9-B634-049CA1C8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705"/>
            <a:ext cx="9144000" cy="5307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4A2F0-B426-4B5E-B2A6-F2935F7A5F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90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27868" y="1704502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C149E-1FA2-41D7-A199-918D9AFF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114"/>
            <a:ext cx="9144000" cy="52077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27868" y="1704502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A285D-D7DA-4FCE-938A-A62BB7318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6402"/>
            <a:ext cx="9144000" cy="49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2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0CAC-4989-40C8-B305-354BA3BF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C85E-EDD1-4A53-912D-8C3C24A645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79BE-279A-4A71-819E-421203D4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010"/>
            <a:ext cx="9144000" cy="518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36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5209-8F85-4D3B-9797-D6E28287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3ED3C-E6C3-4655-B813-733949144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469B6-894F-46D4-B6CE-76E3DD390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AB2F6-89D5-4D0D-801E-66705812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913"/>
            <a:ext cx="9144000" cy="49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77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ECE26-3178-40D9-B800-76759FA62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B64CB-F0D5-44F7-9983-A0F3540F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643"/>
            <a:ext cx="9144000" cy="4704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066DD-EB28-4FA0-9F34-6049044A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893"/>
            <a:ext cx="9144000" cy="49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7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5D2-98B2-4802-A4BF-6EAAE5C3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03E75-EE0D-4E8D-AB67-464BEF3D2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883C2-16F1-454B-BDEF-DA54355B34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3D927-F408-4697-A32B-4A25CAA7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896"/>
            <a:ext cx="9144000" cy="53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22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E6AC-E20F-49AB-9B87-67B27054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5639D-D010-4533-9EEE-89846CF38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3B37B-B69D-4038-884C-908A88F83A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1E027-5247-4442-994A-E2EB056ED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821"/>
            <a:ext cx="9144000" cy="48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8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499AA-FFBB-482A-828A-2DBFFE56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D3E56-4C72-4CC7-95F7-39A4BFAEF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24B99-174A-4752-A65E-0388AA2ACF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7B23F-7F57-433E-B98B-9E80FF23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441"/>
            <a:ext cx="9144000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6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63934" y="771524"/>
            <a:ext cx="881613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Xilinx Cloud Acceleration Tool on AWS</a:t>
            </a:r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327868" y="1454377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Amazon Web Services offers the Xilinx </a:t>
            </a:r>
            <a:r>
              <a:rPr lang="en-US" dirty="0" err="1">
                <a:hlinkClick r:id="rId3"/>
              </a:rPr>
              <a:t>SDAccel</a:t>
            </a:r>
            <a:r>
              <a:rPr lang="en-US" dirty="0">
                <a:hlinkClick r:id="rId3"/>
              </a:rPr>
              <a:t> ™ Development Environment</a:t>
            </a:r>
            <a:r>
              <a:rPr lang="en-US" dirty="0"/>
              <a:t> for cloud acceleration. </a:t>
            </a:r>
          </a:p>
          <a:p>
            <a:r>
              <a:rPr lang="en-US" dirty="0" err="1"/>
              <a:t>SDAccel</a:t>
            </a:r>
            <a:r>
              <a:rPr lang="en-US" dirty="0"/>
              <a:t> empowers hardware designers to easily deploy their RTL designs in the F1 instance. </a:t>
            </a:r>
          </a:p>
          <a:p>
            <a:r>
              <a:rPr lang="en-US" dirty="0"/>
              <a:t>It also automates the acceleration of code written in C, C++ or OpenCL by building application-specific accelerators on the F1 instances.  </a:t>
            </a: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3AC9-8233-4736-9846-C2493795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8A70-3D03-4159-83D3-CB23D9D89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D07EF-F234-4470-B181-B10D0035D0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DF666-E35F-419F-96C0-1E91CFEA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70"/>
            <a:ext cx="9144000" cy="48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27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E75F-830F-4BA8-8ABD-D211D4A9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2541-1353-4A07-8ABA-7EFE72516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64D02-FCB2-4243-A1E5-202230B4E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2E291-8D8B-416E-8BC6-15777E39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375"/>
            <a:ext cx="9144000" cy="51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8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3CDC-06A3-4C0B-9ABD-241D067D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03591-73FA-4E0A-8173-01F3161A1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493" y="2449220"/>
            <a:ext cx="8050505" cy="373103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A7F5F-685A-4766-8010-D550168C4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F558A-10A2-45DC-84EB-85623A25C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5" y="1063405"/>
            <a:ext cx="8949375" cy="50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30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C1080-42A1-45DE-B7AE-13DF2993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429" y="1883611"/>
            <a:ext cx="8225582" cy="3731034"/>
          </a:xfrm>
        </p:spPr>
        <p:txBody>
          <a:bodyPr/>
          <a:lstStyle/>
          <a:p>
            <a:r>
              <a:rPr lang="en-US" dirty="0"/>
              <a:t>There is an alternative method instead of integrating existing IP from </a:t>
            </a:r>
            <a:r>
              <a:rPr lang="en-US" dirty="0" err="1"/>
              <a:t>Vivado</a:t>
            </a:r>
            <a:r>
              <a:rPr lang="en-US" dirty="0"/>
              <a:t>. </a:t>
            </a:r>
          </a:p>
          <a:p>
            <a:r>
              <a:rPr lang="en-US" dirty="0" err="1"/>
              <a:t>SdAccel</a:t>
            </a:r>
            <a:r>
              <a:rPr lang="en-US" dirty="0"/>
              <a:t> environment is compatible with open CL. </a:t>
            </a:r>
          </a:p>
          <a:p>
            <a:r>
              <a:rPr lang="en-US" dirty="0"/>
              <a:t>You can import an OpenCL implementation of the same project directly into </a:t>
            </a:r>
            <a:r>
              <a:rPr lang="en-US" dirty="0" err="1"/>
              <a:t>SDAccel</a:t>
            </a:r>
            <a:r>
              <a:rPr lang="en-US" dirty="0"/>
              <a:t> development Environment with the necessary files for processing. </a:t>
            </a:r>
          </a:p>
          <a:p>
            <a:r>
              <a:rPr lang="en-US" dirty="0"/>
              <a:t>Then compile : SW and HW emulation. to get the .</a:t>
            </a:r>
            <a:r>
              <a:rPr lang="en-US" dirty="0" err="1"/>
              <a:t>xclbin</a:t>
            </a:r>
            <a:r>
              <a:rPr lang="en-US" dirty="0"/>
              <a:t> files that you can then run on the FPGAs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B35E8-3E92-4B63-BA6C-E91E9CF495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Google Shape;83;p14">
            <a:extLst>
              <a:ext uri="{FF2B5EF4-FFF2-40B4-BE49-F238E27FC236}">
                <a16:creationId xmlns:a16="http://schemas.microsoft.com/office/drawing/2014/main" id="{679C09DE-754A-4E8C-8D51-2FBD1546ABD8}"/>
              </a:ext>
            </a:extLst>
          </p:cNvPr>
          <p:cNvSpPr txBox="1">
            <a:spLocks/>
          </p:cNvSpPr>
          <p:nvPr/>
        </p:nvSpPr>
        <p:spPr>
          <a:xfrm>
            <a:off x="305335" y="735419"/>
            <a:ext cx="9042375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r>
              <a:rPr lang="en-US" sz="3200" dirty="0"/>
              <a:t>Implementation : Method 2 – Open CL implementation </a:t>
            </a:r>
            <a:br>
              <a:rPr lang="en-US" b="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58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6C1B-F43E-40D3-99FF-15EE0F929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8" y="819149"/>
            <a:ext cx="8225582" cy="1015871"/>
          </a:xfrm>
        </p:spPr>
        <p:txBody>
          <a:bodyPr/>
          <a:lstStyle/>
          <a:p>
            <a:r>
              <a:rPr lang="en-US" sz="2800" dirty="0"/>
              <a:t>Process 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96429-C6C5-4A12-AC6A-CEF91FC28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768" y="1327084"/>
            <a:ext cx="8225582" cy="3731034"/>
          </a:xfrm>
        </p:spPr>
        <p:txBody>
          <a:bodyPr/>
          <a:lstStyle/>
          <a:p>
            <a:pPr marL="142875" indent="0">
              <a:buNone/>
            </a:pPr>
            <a:r>
              <a:rPr lang="en-US" dirty="0"/>
              <a:t>1) Create the </a:t>
            </a:r>
            <a:r>
              <a:rPr lang="en-US" dirty="0" err="1"/>
              <a:t>SDx</a:t>
            </a:r>
            <a:r>
              <a:rPr lang="en-US" dirty="0"/>
              <a:t> project like before and when prompted set the system configuration as follows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42875" indent="0">
              <a:buNone/>
            </a:pPr>
            <a:r>
              <a:rPr lang="en-US" dirty="0"/>
              <a:t>2) Then select Empty Application to create a blank project.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F6F48-4F13-4964-AC46-FD32C48CD9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1ACC5-41E5-4A8A-8A0D-84F1E921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45" y="2427797"/>
            <a:ext cx="3917033" cy="266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41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E766EF-BEB5-43FB-8786-E5CE4CCC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87" y="1536665"/>
            <a:ext cx="4441686" cy="354968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7E0EA-2697-4F61-B156-D429D2963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089" y="498234"/>
            <a:ext cx="8225582" cy="3731034"/>
          </a:xfrm>
        </p:spPr>
        <p:txBody>
          <a:bodyPr/>
          <a:lstStyle/>
          <a:p>
            <a:pPr marL="142875" indent="0">
              <a:buNone/>
            </a:pPr>
            <a:r>
              <a:rPr lang="en-US" sz="2800" b="1" dirty="0"/>
              <a:t>.</a:t>
            </a:r>
            <a:r>
              <a:rPr lang="en-US" sz="2800" b="1" dirty="0" err="1"/>
              <a:t>xclbin</a:t>
            </a:r>
            <a:r>
              <a:rPr lang="en-US" sz="2800" b="1" dirty="0"/>
              <a:t> file build process.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5DBFF-86CC-45DC-87E9-352E96907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D44C88-9191-43D3-B69C-06347BBA2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261" y="498234"/>
            <a:ext cx="4236616" cy="5940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184"/>
              </a:buClr>
              <a:buSzPts val="1350"/>
              <a:buFont typeface="Noto Sans Symbols"/>
              <a:buChar char="■"/>
              <a:defRPr sz="24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35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5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35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eaLnBrk="0" fontAlgn="base" hangingPunct="0"/>
            <a:r>
              <a:rPr lang="en-US" altLang="en-US" sz="2000" dirty="0"/>
              <a:t>Host application build process using GCC:</a:t>
            </a:r>
            <a:br>
              <a:rPr lang="en-US" altLang="en-US" sz="2000" dirty="0"/>
            </a:br>
            <a:r>
              <a:rPr lang="en-US" altLang="en-US" sz="2000" dirty="0"/>
              <a:t>1) Each host application source file is compiled to an object file (.o).</a:t>
            </a:r>
            <a:br>
              <a:rPr lang="en-US" altLang="en-US" sz="2000" dirty="0"/>
            </a:br>
            <a:r>
              <a:rPr lang="en-US" altLang="en-US" sz="2000" dirty="0"/>
              <a:t>2) The object files (.o) are linked with the Xilinx </a:t>
            </a:r>
            <a:r>
              <a:rPr lang="en-US" altLang="en-US" sz="2000" dirty="0" err="1"/>
              <a:t>SDAccel</a:t>
            </a:r>
            <a:r>
              <a:rPr lang="en-US" altLang="en-US" sz="2000" dirty="0"/>
              <a:t> runtime shared library to create the executable (.exe).</a:t>
            </a:r>
          </a:p>
          <a:p>
            <a:pPr eaLnBrk="0" fontAlgn="base" hangingPunct="0"/>
            <a:r>
              <a:rPr lang="en-US" altLang="en-US" sz="2000" dirty="0"/>
              <a:t>FPGA build process is highlighted in the following figure:</a:t>
            </a:r>
          </a:p>
          <a:p>
            <a:pPr marL="457200" lvl="1" eaLnBrk="0" fontAlgn="base" hangingPunct="0">
              <a:spcBef>
                <a:spcPts val="2000"/>
              </a:spcBef>
              <a:buClr>
                <a:srgbClr val="EDB184"/>
              </a:buClr>
            </a:pPr>
            <a:r>
              <a:rPr lang="en-US" altLang="en-US" dirty="0"/>
              <a:t>Each kernel is independently compiled to a Xilinx object (.xo) file.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85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F3FBF-35B0-49AC-8662-004F127404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43CB3AE-DB38-4F57-9DE5-5A18E3DBA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3934" y="735143"/>
            <a:ext cx="8816132" cy="64735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2" eaLnBrk="0" fontAlgn="base" hangingPunct="0">
              <a:spcBef>
                <a:spcPts val="2000"/>
              </a:spcBef>
            </a:pPr>
            <a:r>
              <a:rPr lang="en-US" altLang="en-US" dirty="0"/>
              <a:t>C/C++ and OpenCL C kernels are compiled for implementation on an FPGA using the </a:t>
            </a:r>
            <a:r>
              <a:rPr lang="en-US" altLang="en-US" dirty="0" err="1"/>
              <a:t>xocc</a:t>
            </a:r>
            <a:r>
              <a:rPr lang="en-US" altLang="en-US" dirty="0"/>
              <a:t> compiler. This step leverages the </a:t>
            </a:r>
            <a:r>
              <a:rPr lang="en-US" altLang="en-US" dirty="0" err="1"/>
              <a:t>Vivado®HLS</a:t>
            </a:r>
            <a:r>
              <a:rPr lang="en-US" altLang="en-US" dirty="0"/>
              <a:t> compiler. </a:t>
            </a:r>
          </a:p>
          <a:p>
            <a:pPr marL="457200" lvl="2" eaLnBrk="0" fontAlgn="base" hangingPunct="0">
              <a:spcBef>
                <a:spcPts val="2000"/>
              </a:spcBef>
            </a:pPr>
            <a:r>
              <a:rPr lang="en-US" altLang="en-US" dirty="0"/>
              <a:t>RTL kernels are compiled using the </a:t>
            </a:r>
            <a:r>
              <a:rPr lang="en-US" altLang="en-US" dirty="0" err="1"/>
              <a:t>package_xo</a:t>
            </a:r>
            <a:r>
              <a:rPr lang="en-US" altLang="en-US" dirty="0"/>
              <a:t> utility. The RTL kernel wizard in the </a:t>
            </a:r>
            <a:r>
              <a:rPr lang="en-US" altLang="en-US" dirty="0" err="1"/>
              <a:t>SDAccel</a:t>
            </a:r>
            <a:r>
              <a:rPr lang="en-US" altLang="en-US" dirty="0"/>
              <a:t> environment can be used to simplify this process.</a:t>
            </a:r>
          </a:p>
          <a:p>
            <a:pPr marL="457200" lvl="2" eaLnBrk="0" fontAlgn="base" hangingPunct="0">
              <a:spcBef>
                <a:spcPts val="2000"/>
              </a:spcBef>
            </a:pPr>
            <a:r>
              <a:rPr lang="en-US" altLang="en-US" dirty="0"/>
              <a:t>The kernel .xo files are linked with the hardware platform (shell) to create the FPGA binary (.</a:t>
            </a:r>
            <a:r>
              <a:rPr lang="en-US" altLang="en-US" dirty="0" err="1"/>
              <a:t>xclbin</a:t>
            </a:r>
            <a:r>
              <a:rPr lang="en-US" altLang="en-US" dirty="0"/>
              <a:t>).</a:t>
            </a:r>
          </a:p>
          <a:p>
            <a:pPr marL="457200" lvl="2" eaLnBrk="0" fontAlgn="base" hangingPunct="0">
              <a:spcBef>
                <a:spcPts val="2000"/>
              </a:spcBef>
            </a:pPr>
            <a:r>
              <a:rPr lang="en-US" altLang="en-US" dirty="0"/>
              <a:t>When the build target is software or hardware emulation, as described below, </a:t>
            </a:r>
            <a:r>
              <a:rPr lang="en-US" altLang="en-US" dirty="0" err="1"/>
              <a:t>xocc</a:t>
            </a:r>
            <a:r>
              <a:rPr lang="en-US" altLang="en-US" dirty="0"/>
              <a:t> generates simulation models of the device contents.</a:t>
            </a:r>
          </a:p>
          <a:p>
            <a:pPr marL="457200" lvl="2" eaLnBrk="0" fontAlgn="base" hangingPunct="0">
              <a:spcBef>
                <a:spcPts val="2000"/>
              </a:spcBef>
            </a:pPr>
            <a:r>
              <a:rPr lang="en-US" altLang="en-US" dirty="0"/>
              <a:t>When the build target is the system (actual hardware), </a:t>
            </a:r>
            <a:r>
              <a:rPr lang="en-US" altLang="en-US" dirty="0" err="1"/>
              <a:t>xocc</a:t>
            </a:r>
            <a:r>
              <a:rPr lang="en-US" altLang="en-US" dirty="0"/>
              <a:t> generates the FPGA binary for the device leveraging the </a:t>
            </a:r>
            <a:r>
              <a:rPr lang="en-US" altLang="en-US" dirty="0" err="1"/>
              <a:t>Vivado</a:t>
            </a:r>
            <a:r>
              <a:rPr lang="en-US" altLang="en-US" dirty="0"/>
              <a:t> Design Suite to run synthesis and implementation.</a:t>
            </a:r>
          </a:p>
          <a:p>
            <a:pPr marL="457200" lvl="2" eaLnBrk="0" fontAlgn="base" hangingPunct="0">
              <a:spcBef>
                <a:spcPts val="2000"/>
              </a:spcBef>
            </a:pPr>
            <a:endParaRPr lang="en-US" altLang="en-US" sz="2400" dirty="0"/>
          </a:p>
          <a:p>
            <a:pPr marL="457200" lvl="2" eaLnBrk="0" fontAlgn="base" hangingPunct="0">
              <a:spcBef>
                <a:spcPts val="2000"/>
              </a:spcBef>
            </a:pP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451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25DD3-461B-417A-B859-4625DEB8D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943" y="650467"/>
            <a:ext cx="8225582" cy="3731034"/>
          </a:xfrm>
        </p:spPr>
        <p:txBody>
          <a:bodyPr/>
          <a:lstStyle/>
          <a:p>
            <a:r>
              <a:rPr lang="en-US" sz="2000" dirty="0"/>
              <a:t>3) Import the necessary files for the project ( .</a:t>
            </a:r>
            <a:r>
              <a:rPr lang="en-US" sz="2000" dirty="0" err="1"/>
              <a:t>ocl</a:t>
            </a:r>
            <a:r>
              <a:rPr lang="en-US" sz="2000" dirty="0"/>
              <a:t>, .</a:t>
            </a:r>
            <a:r>
              <a:rPr lang="en-US" sz="2000" dirty="0" err="1"/>
              <a:t>cpp</a:t>
            </a:r>
            <a:r>
              <a:rPr lang="en-US" sz="2000" dirty="0"/>
              <a:t>, input files and binary files) </a:t>
            </a:r>
          </a:p>
          <a:p>
            <a:r>
              <a:rPr lang="en-US" sz="2000" dirty="0"/>
              <a:t>4) Run the Emulation to verify the functionality of both SW and HW then perform a system run to generate the file to run on the FPGA board.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611D7-FBF0-43B3-A493-28B4A682E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9F03576-BB15-4C1D-B7B4-7DDD2CA0E43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6250" y="2834199"/>
            <a:ext cx="8597060" cy="32656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Software Emulation (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sw_emu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Both the host application code and the kernel code are compiled to run on the x86 processor. This target is useful for identifying syntax errors, performing source-level debugging of the kernel code running together with application, and verifying the behavior of the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Hardware Emulation (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hw_emu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The kernel code is compiled into a hardware model (RTL) which is run in a dedicated simulator. This build and run loop takes longer but provides a detailed, cycle-accurate, view of kernel activity. This target is useful for testing the functionality of the logic that will go in the FPGA and for getting initial performance estimates.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System (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hw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)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The kernel code is compiled into a hardware model (RTL) and is then implemented on the FPGA device, resulting in a binary that will run on the actual FPGA.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444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563A-EAD0-4C39-987C-BA980E1B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2A7C2-BBA3-4215-B221-93C30E0C1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E2BF-C300-40D3-993E-0D4558412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3FE01-C7C5-4D0D-982F-D39DEFA2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1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3A6122-D916-4D99-867A-AE3BA1DF7744}"/>
              </a:ext>
            </a:extLst>
          </p:cNvPr>
          <p:cNvSpPr txBox="1"/>
          <p:nvPr/>
        </p:nvSpPr>
        <p:spPr>
          <a:xfrm>
            <a:off x="4440659" y="3667125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SDx</a:t>
            </a:r>
            <a:r>
              <a:rPr lang="en-US" b="1" dirty="0">
                <a:solidFill>
                  <a:srgbClr val="FF0000"/>
                </a:solidFill>
              </a:rPr>
              <a:t> Environment </a:t>
            </a:r>
          </a:p>
        </p:txBody>
      </p:sp>
    </p:spTree>
    <p:extLst>
      <p:ext uri="{BB962C8B-B14F-4D97-AF65-F5344CB8AC3E}">
        <p14:creationId xmlns:p14="http://schemas.microsoft.com/office/powerpoint/2010/main" val="362471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12AE-6DB0-4E18-B6C3-17551DFF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8" y="625262"/>
            <a:ext cx="8225582" cy="1015871"/>
          </a:xfrm>
        </p:spPr>
        <p:txBody>
          <a:bodyPr/>
          <a:lstStyle/>
          <a:p>
            <a:r>
              <a:rPr lang="en-US" sz="3200" dirty="0"/>
              <a:t>Testing : (OpenCL Method Used)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4B24C-333E-4BFA-BB53-61FE282C41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1F24370-8BAA-458E-92BD-41E7D833A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768" y="968097"/>
            <a:ext cx="8225582" cy="3731034"/>
          </a:xfrm>
        </p:spPr>
        <p:txBody>
          <a:bodyPr/>
          <a:lstStyle/>
          <a:p>
            <a:r>
              <a:rPr lang="en-US" dirty="0"/>
              <a:t>Following commands can be sed to directly run the HW/SW and system runs for the project.  </a:t>
            </a:r>
          </a:p>
          <a:p>
            <a:pPr marL="142875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B733D30-EB27-44CE-A602-8123B3ACE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615" y="2069693"/>
            <a:ext cx="5491888" cy="400109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Software emulation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$ cd $SDACCEL_DIR/examples/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xilinx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getting_started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/host/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P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roject_name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$ make clean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$ make check TARGETS=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sw_emu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DEVICES=$AWS_PLATFORM all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rgbClr val="24292E"/>
              </a:solidFill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HW Emulation 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cd $SDACCEL_DIR/examples/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xilinx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/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getting_started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/host/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Project_name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/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$ make clean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$ make check TARGETS=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hw_emu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 DEVICES=$AWS_PLATFORM all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Building the Host File and FPGA Binary: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</a:b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$ cd $SDACCEL_DIR/examples/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xilinx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/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getting_started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/host/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Project_name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/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$ make clean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$ make TARGETS=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hw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 DEVICES=$AWS_PLATFORM all </a:t>
            </a: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49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</a:t>
            </a:r>
            <a:r>
              <a:rPr lang="en-US" dirty="0" err="1"/>
              <a:t>SDAccel</a:t>
            </a:r>
            <a:r>
              <a:rPr lang="en-US" dirty="0"/>
              <a:t> :</a:t>
            </a: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327868" y="1563483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dirty="0"/>
              <a:t>Prerequisites 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dirty="0"/>
              <a:t>Create, Configure, Test the EC2- F1 Instance. 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dirty="0"/>
              <a:t>AWS-F1 and </a:t>
            </a:r>
            <a:r>
              <a:rPr lang="en-US" dirty="0" err="1"/>
              <a:t>SDAccel</a:t>
            </a:r>
            <a:r>
              <a:rPr lang="en-US" dirty="0"/>
              <a:t>.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dirty="0"/>
              <a:t>Install and run </a:t>
            </a:r>
            <a:r>
              <a:rPr lang="en-US" dirty="0" err="1"/>
              <a:t>SDAccel</a:t>
            </a:r>
            <a:r>
              <a:rPr lang="en-US" dirty="0"/>
              <a:t>.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dirty="0"/>
              <a:t>Create and Run a project on SD Accel 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dirty="0"/>
              <a:t>Generate .</a:t>
            </a:r>
            <a:r>
              <a:rPr lang="en-US" dirty="0" err="1"/>
              <a:t>xclbin</a:t>
            </a:r>
            <a:r>
              <a:rPr lang="en-US" dirty="0"/>
              <a:t> file 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dirty="0"/>
              <a:t>Run the .</a:t>
            </a:r>
            <a:r>
              <a:rPr lang="en-US" dirty="0" err="1"/>
              <a:t>xclbin</a:t>
            </a:r>
            <a:r>
              <a:rPr lang="en-US" dirty="0"/>
              <a:t> file on the FPGA ( on F1 )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endParaRPr lang="en-US" dirty="0"/>
          </a:p>
          <a:p>
            <a:pPr marL="114300" lvl="0" indent="0">
              <a:spcBef>
                <a:spcPts val="0"/>
              </a:spcBef>
              <a:buSzPts val="1800"/>
              <a:buNone/>
            </a:pPr>
            <a:r>
              <a:rPr lang="en-US" dirty="0">
                <a:hlinkClick r:id="rId3"/>
              </a:rPr>
              <a:t>https://www.xilinx.com/products/design-tools/acceleration-zone/aws.html#overview</a:t>
            </a:r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79B2-80FA-41C1-B42B-AEE24D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68" y="725080"/>
            <a:ext cx="8225582" cy="1015871"/>
          </a:xfrm>
        </p:spPr>
        <p:txBody>
          <a:bodyPr/>
          <a:lstStyle/>
          <a:p>
            <a:r>
              <a:rPr lang="en-US" dirty="0"/>
              <a:t>Project Work : Implementation of Median Filter on Zed Board and 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20E22-2AC7-42E9-AD61-FA1B62D31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C1E2C-3150-4E66-B682-602C7002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931175"/>
            <a:ext cx="1631176" cy="1631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4FA13-45DE-4486-A9BC-CA5ADFFA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64" y="3906463"/>
            <a:ext cx="1631176" cy="1631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DCE6B-5535-4F85-B4F1-A302BACBD8C3}"/>
              </a:ext>
            </a:extLst>
          </p:cNvPr>
          <p:cNvSpPr txBox="1"/>
          <p:nvPr/>
        </p:nvSpPr>
        <p:spPr>
          <a:xfrm>
            <a:off x="573780" y="3598686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128x128 bmp image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93C1-3E3B-4E01-AD5A-E4667730B1A2}"/>
              </a:ext>
            </a:extLst>
          </p:cNvPr>
          <p:cNvSpPr txBox="1"/>
          <p:nvPr/>
        </p:nvSpPr>
        <p:spPr>
          <a:xfrm>
            <a:off x="726180" y="5537639"/>
            <a:ext cx="2593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Salt and Pepper noise induced bmp image file taken as</a:t>
            </a:r>
            <a:r>
              <a:rPr lang="en-US" b="1" dirty="0"/>
              <a:t> input </a:t>
            </a:r>
            <a:r>
              <a:rPr lang="en-US" dirty="0"/>
              <a:t>(128x128)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FA547C-FB4D-4624-8436-1C6754A7C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90" y="2133324"/>
            <a:ext cx="3381375" cy="3238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946396-22E9-4BDB-B2FD-F70725A74DB4}"/>
              </a:ext>
            </a:extLst>
          </p:cNvPr>
          <p:cNvSpPr txBox="1"/>
          <p:nvPr/>
        </p:nvSpPr>
        <p:spPr>
          <a:xfrm>
            <a:off x="4812405" y="5502587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 128x128 bmp image</a:t>
            </a:r>
            <a:br>
              <a:rPr lang="en-US" dirty="0"/>
            </a:br>
            <a:r>
              <a:rPr lang="en-US" dirty="0"/>
              <a:t>Executed on the AWS platform.  </a:t>
            </a:r>
          </a:p>
        </p:txBody>
      </p:sp>
    </p:spTree>
    <p:extLst>
      <p:ext uri="{BB962C8B-B14F-4D97-AF65-F5344CB8AC3E}">
        <p14:creationId xmlns:p14="http://schemas.microsoft.com/office/powerpoint/2010/main" val="1339784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348E-9087-4271-B590-6AB7B87E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513D1-5BC0-4081-BF71-16190BA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868" y="5076459"/>
            <a:ext cx="8225582" cy="3731034"/>
          </a:xfrm>
        </p:spPr>
        <p:txBody>
          <a:bodyPr/>
          <a:lstStyle/>
          <a:p>
            <a:r>
              <a:rPr lang="en-US" dirty="0"/>
              <a:t>As observed in the last few statements the SW emulation is run in 16sec. This is inclusive of build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D488-BF48-47C6-B2A3-A30CADC5AE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3CC3-CA3F-4C27-94C5-66F73504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8" y="885928"/>
            <a:ext cx="8271084" cy="4557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85E34-5EE4-4664-98C6-E9519CEB8D8C}"/>
              </a:ext>
            </a:extLst>
          </p:cNvPr>
          <p:cNvSpPr txBox="1"/>
          <p:nvPr/>
        </p:nvSpPr>
        <p:spPr>
          <a:xfrm>
            <a:off x="2030961" y="550784"/>
            <a:ext cx="754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Screenshots of the SW &amp; HW Emulation times </a:t>
            </a:r>
          </a:p>
        </p:txBody>
      </p:sp>
    </p:spTree>
    <p:extLst>
      <p:ext uri="{BB962C8B-B14F-4D97-AF65-F5344CB8AC3E}">
        <p14:creationId xmlns:p14="http://schemas.microsoft.com/office/powerpoint/2010/main" val="918174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4967-73BC-4595-BFB8-BB568CF2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1FBAE-1DCD-4920-A047-0A337EC7B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868" y="4855958"/>
            <a:ext cx="8225582" cy="3731034"/>
          </a:xfrm>
        </p:spPr>
        <p:txBody>
          <a:bodyPr/>
          <a:lstStyle/>
          <a:p>
            <a:r>
              <a:rPr lang="en-US" sz="2000" dirty="0"/>
              <a:t>As observed in the last few statements the HW emulation is run in 2m 39sec. This is inclusive of build time which seems to be considerable in this case. ( HW implementation should have lower time than SW implementation 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D27ED-E14A-4138-A389-636D4249AE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29BC7-0CC1-4EA2-AB5B-DA73F1D7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8" y="690663"/>
            <a:ext cx="8343900" cy="433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45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8" y="711038"/>
            <a:ext cx="8225582" cy="1015871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768" y="1478258"/>
            <a:ext cx="8225582" cy="3731034"/>
          </a:xfrm>
        </p:spPr>
        <p:txBody>
          <a:bodyPr/>
          <a:lstStyle/>
          <a:p>
            <a:r>
              <a:rPr lang="en-US" dirty="0"/>
              <a:t>Create AWS Account (</a:t>
            </a:r>
            <a:r>
              <a:rPr lang="en-US" u="sng" dirty="0">
                <a:hlinkClick r:id="rId3"/>
              </a:rPr>
              <a:t>https://aws.amazon.com/</a:t>
            </a:r>
            <a:r>
              <a:rPr lang="en-US" u="sng" dirty="0"/>
              <a:t>)</a:t>
            </a:r>
          </a:p>
          <a:p>
            <a:r>
              <a:rPr lang="en-US" dirty="0"/>
              <a:t>Select region from console ( Make sure to keep the region uniform throughout your use of AWS.</a:t>
            </a:r>
          </a:p>
          <a:p>
            <a:r>
              <a:rPr lang="en-US" dirty="0"/>
              <a:t>Create S3 (storage) Bucket. </a:t>
            </a:r>
            <a:br>
              <a:rPr lang="en-US" dirty="0"/>
            </a:br>
            <a:r>
              <a:rPr lang="en-US" dirty="0"/>
              <a:t>An Amazon S3 bucket is required to run the Amazon FPGA Image (AFI) creation service. </a:t>
            </a:r>
          </a:p>
          <a:p>
            <a:r>
              <a:rPr lang="en-US" dirty="0"/>
              <a:t>The bucket will contain a tar file and logs which are generated from the Amazon FPGA Image (AFI) creation service. (namely Design Checkpoints and Logs)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8" y="711038"/>
            <a:ext cx="8225582" cy="1015871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768" y="1218973"/>
            <a:ext cx="8225582" cy="3731034"/>
          </a:xfrm>
        </p:spPr>
        <p:txBody>
          <a:bodyPr/>
          <a:lstStyle/>
          <a:p>
            <a:r>
              <a:rPr lang="en-US" dirty="0"/>
              <a:t>Prepare your Private Connection Keys </a:t>
            </a:r>
          </a:p>
          <a:p>
            <a:r>
              <a:rPr lang="en-US" dirty="0"/>
              <a:t>EC2&gt;Networks and Security&gt; </a:t>
            </a:r>
            <a:r>
              <a:rPr lang="en-US" dirty="0" err="1"/>
              <a:t>KeyPairs</a:t>
            </a:r>
            <a:r>
              <a:rPr lang="en-US" dirty="0"/>
              <a:t>&gt; Create Key Pair </a:t>
            </a:r>
          </a:p>
          <a:p>
            <a:r>
              <a:rPr lang="en-US" dirty="0"/>
              <a:t>For windows convert the generated “.</a:t>
            </a:r>
            <a:r>
              <a:rPr lang="en-US" dirty="0" err="1"/>
              <a:t>pem</a:t>
            </a:r>
            <a:r>
              <a:rPr lang="en-US" dirty="0"/>
              <a:t>” file to “.</a:t>
            </a:r>
            <a:r>
              <a:rPr lang="en-US" dirty="0" err="1"/>
              <a:t>ppk</a:t>
            </a:r>
            <a:r>
              <a:rPr lang="en-US" dirty="0"/>
              <a:t>” file using </a:t>
            </a:r>
            <a:r>
              <a:rPr lang="en-US" dirty="0" err="1"/>
              <a:t>PuttyGen</a:t>
            </a:r>
            <a:endParaRPr lang="en-US" dirty="0"/>
          </a:p>
          <a:p>
            <a:r>
              <a:rPr lang="en-US" dirty="0"/>
              <a:t>Your private key is now in the correct format for use with PuTTY to connect to an AWS EC2 instance.</a:t>
            </a:r>
          </a:p>
          <a:p>
            <a:r>
              <a:rPr lang="en-US" dirty="0"/>
              <a:t>Request access to AWS –F1 instance </a:t>
            </a:r>
            <a:br>
              <a:rPr lang="en-US" dirty="0"/>
            </a:br>
            <a:r>
              <a:rPr lang="en-US" dirty="0"/>
              <a:t>EC2Request&gt;Service Limit Increase form&gt; f1.2xlarge or 16xlarge instance 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7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335B0-EF65-4223-BB74-5B07550C84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2AB07-8894-4042-BA39-C9FFE284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065"/>
            <a:ext cx="9144000" cy="41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82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663413"/>
            <a:ext cx="9048750" cy="1015871"/>
          </a:xfrm>
        </p:spPr>
        <p:txBody>
          <a:bodyPr/>
          <a:lstStyle/>
          <a:p>
            <a:r>
              <a:rPr lang="en-US" u="sng" dirty="0"/>
              <a:t>Create</a:t>
            </a:r>
            <a:r>
              <a:rPr lang="en-US" dirty="0"/>
              <a:t>, Configure and Testing – AWS-F1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934" y="1057048"/>
            <a:ext cx="8816132" cy="3731034"/>
          </a:xfrm>
        </p:spPr>
        <p:txBody>
          <a:bodyPr/>
          <a:lstStyle/>
          <a:p>
            <a:r>
              <a:rPr lang="en-US" dirty="0"/>
              <a:t>EC2 dashboard&gt;Launch Instance&gt; AMI (Amazon Machine Image)&gt;FPGA Developer AMI&gt;select f1.2xlarge instance.</a:t>
            </a:r>
          </a:p>
          <a:p>
            <a:r>
              <a:rPr lang="en-US" dirty="0"/>
              <a:t>Next: configure instance details&gt;Add storage (default)&gt;Add tags(default)&gt;Configure Security Group.</a:t>
            </a:r>
          </a:p>
          <a:p>
            <a:r>
              <a:rPr lang="en-US" dirty="0"/>
              <a:t>Under security group Add Rule (in addition of SSH(default) :</a:t>
            </a:r>
            <a:br>
              <a:rPr lang="en-US" dirty="0"/>
            </a:br>
            <a:r>
              <a:rPr lang="en-US" b="1" dirty="0"/>
              <a:t>Type</a:t>
            </a:r>
            <a:r>
              <a:rPr lang="en-US" dirty="0"/>
              <a:t>: RDP</a:t>
            </a:r>
            <a:br>
              <a:rPr lang="en-US" dirty="0"/>
            </a:br>
            <a:r>
              <a:rPr lang="en-US" b="1" dirty="0"/>
              <a:t>Protocol</a:t>
            </a:r>
            <a:r>
              <a:rPr lang="en-US" dirty="0"/>
              <a:t>: TCP (default value)</a:t>
            </a:r>
            <a:br>
              <a:rPr lang="en-US" dirty="0"/>
            </a:br>
            <a:r>
              <a:rPr lang="en-US" b="1" dirty="0"/>
              <a:t>Port Range</a:t>
            </a:r>
            <a:r>
              <a:rPr lang="en-US" dirty="0"/>
              <a:t>: 3389 (default value)</a:t>
            </a:r>
            <a:br>
              <a:rPr lang="en-US" dirty="0"/>
            </a:br>
            <a:r>
              <a:rPr lang="en-US" b="1" dirty="0"/>
              <a:t>Source</a:t>
            </a:r>
            <a:r>
              <a:rPr lang="en-US" dirty="0"/>
              <a:t>: Custom - 0.0.0.0/0</a:t>
            </a:r>
          </a:p>
          <a:p>
            <a:r>
              <a:rPr lang="en-US" u="sng" dirty="0"/>
              <a:t>Review and Launch Instance </a:t>
            </a:r>
            <a:r>
              <a:rPr lang="en-US" dirty="0"/>
              <a:t>( Make note of IPv4 Public DNS and Public IP address of the instance.)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663413"/>
            <a:ext cx="9048750" cy="1015871"/>
          </a:xfrm>
        </p:spPr>
        <p:txBody>
          <a:bodyPr/>
          <a:lstStyle/>
          <a:p>
            <a:r>
              <a:rPr lang="en-US" dirty="0"/>
              <a:t>Create, Configure and Testing – AWS-F1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942" y="1076208"/>
            <a:ext cx="8978057" cy="3731034"/>
          </a:xfrm>
        </p:spPr>
        <p:txBody>
          <a:bodyPr/>
          <a:lstStyle/>
          <a:p>
            <a:r>
              <a:rPr lang="en-US" b="1" u="sng" dirty="0"/>
              <a:t>Connecting the Instance with the Remote Desktop Client :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 err="1">
                <a:sym typeface="Wingdings" panose="05000000000000000000" pitchFamily="2" charset="2"/>
              </a:rPr>
              <a:t>PuTTy</a:t>
            </a:r>
            <a:r>
              <a:rPr lang="en-US" dirty="0">
                <a:sym typeface="Wingdings" panose="05000000000000000000" pitchFamily="2" charset="2"/>
              </a:rPr>
              <a:t> from command prompt to connect :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putty -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i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altLang="en-US" dirty="0">
                <a:solidFill>
                  <a:srgbClr val="D73A49"/>
                </a:solidFill>
                <a:latin typeface="SFMono-Regular"/>
              </a:rPr>
              <a:t>&lt;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AWS key 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pairs.ppk</a:t>
            </a:r>
            <a:r>
              <a:rPr lang="en-US" altLang="en-US" dirty="0">
                <a:solidFill>
                  <a:srgbClr val="D73A49"/>
                </a:solidFill>
                <a:latin typeface="SFMono-Regular"/>
              </a:rPr>
              <a:t>&gt;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 -</a:t>
            </a:r>
            <a:r>
              <a:rPr lang="en-US" altLang="en-US" dirty="0" err="1">
                <a:solidFill>
                  <a:srgbClr val="24292E"/>
                </a:solidFill>
                <a:latin typeface="SFMono-Regular"/>
              </a:rPr>
              <a:t>ssh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 centos@</a:t>
            </a:r>
            <a:r>
              <a:rPr lang="en-US" altLang="en-US" dirty="0">
                <a:solidFill>
                  <a:srgbClr val="D73A49"/>
                </a:solidFill>
                <a:latin typeface="SFMono-Regular"/>
              </a:rPr>
              <a:t>&lt;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public IP address of EC2 instance</a:t>
            </a:r>
            <a:r>
              <a:rPr lang="en-US" altLang="en-US" dirty="0">
                <a:solidFill>
                  <a:srgbClr val="D73A49"/>
                </a:solidFill>
                <a:latin typeface="SFMono-Regular"/>
              </a:rPr>
              <a:t>&gt;</a:t>
            </a:r>
            <a:r>
              <a:rPr lang="en-US" altLang="en-US" dirty="0">
                <a:solidFill>
                  <a:srgbClr val="24292E"/>
                </a:solidFill>
                <a:latin typeface="SFMono-Regular"/>
              </a:rPr>
              <a:t> 22</a:t>
            </a:r>
            <a:endParaRPr lang="en-US" altLang="en-US" sz="800" dirty="0">
              <a:solidFill>
                <a:schemeClr val="tx1"/>
              </a:solidFill>
            </a:endParaRP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&lt;AWS key pairs&gt; is the full path to the .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pem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 (SSH) or .</a:t>
            </a:r>
            <a:r>
              <a:rPr lang="en-US" alt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ppk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 (PuTTY) file containing the key pairs.</a:t>
            </a: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&lt;public DNS of EC2 instance&gt; is the Public DNS of the instance.</a:t>
            </a:r>
          </a:p>
          <a:p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User name: </a:t>
            </a:r>
            <a:r>
              <a:rPr lang="en-US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centos ;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 connection type: </a:t>
            </a:r>
            <a:r>
              <a:rPr lang="en-US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SSH ; 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Port </a:t>
            </a:r>
            <a:r>
              <a:rPr lang="en-US" altLang="en-US" b="1" dirty="0">
                <a:latin typeface="Cambria" panose="02040503050406030204" pitchFamily="18" charset="0"/>
                <a:ea typeface="Cambria" panose="02040503050406030204" pitchFamily="18" charset="0"/>
              </a:rPr>
              <a:t>:22.</a:t>
            </a:r>
          </a:p>
          <a:p>
            <a:r>
              <a:rPr lang="en-US" u="sng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You are now connected to the EC2 Instance.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55046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rgbClr val="000000"/>
      </a:dk1>
      <a:lt1>
        <a:srgbClr val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1145</Words>
  <Application>Microsoft Office PowerPoint</Application>
  <PresentationFormat>On-screen Show (4:3)</PresentationFormat>
  <Paragraphs>195</Paragraphs>
  <Slides>43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Cambria</vt:lpstr>
      <vt:lpstr>Menlo</vt:lpstr>
      <vt:lpstr>Noto Sans Symbols</vt:lpstr>
      <vt:lpstr>Roboto</vt:lpstr>
      <vt:lpstr>Rockwell</vt:lpstr>
      <vt:lpstr>SFMono-Regular</vt:lpstr>
      <vt:lpstr>Times New Roman</vt:lpstr>
      <vt:lpstr>PNE Theme Slide Deck</vt:lpstr>
      <vt:lpstr>Amazon Web Services F1 Instance</vt:lpstr>
      <vt:lpstr>Description : </vt:lpstr>
      <vt:lpstr>Xilinx Cloud Acceleration Tool on AWS</vt:lpstr>
      <vt:lpstr>Getting Started with SDAccel :</vt:lpstr>
      <vt:lpstr>Prerequisites</vt:lpstr>
      <vt:lpstr>Prerequisites</vt:lpstr>
      <vt:lpstr>PowerPoint Presentation</vt:lpstr>
      <vt:lpstr>Create, Configure and Testing – AWS-F1</vt:lpstr>
      <vt:lpstr>Create, Configure and Testing – AWS-F1</vt:lpstr>
      <vt:lpstr>Create, Configure and Testing – AWS-F1</vt:lpstr>
      <vt:lpstr>Create, Configure and Testing – AWS-F1</vt:lpstr>
      <vt:lpstr>Create, Configure and Testing – AWS-F1</vt:lpstr>
      <vt:lpstr>Testing &amp; Demonstration – AWS</vt:lpstr>
      <vt:lpstr>Testing &amp; Demonstration – AWS</vt:lpstr>
      <vt:lpstr>PowerPoint Presentation</vt:lpstr>
      <vt:lpstr>SDAccel – Download and Install. </vt:lpstr>
      <vt:lpstr>PowerPoint Presentation</vt:lpstr>
      <vt:lpstr>Set Up the Alveo U200 Accelerator Card </vt:lpstr>
      <vt:lpstr>PowerPoint Presentation</vt:lpstr>
      <vt:lpstr>Implementation : Method 1 – RTL Kernel Wizard 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: </vt:lpstr>
      <vt:lpstr>PowerPoint Presentation</vt:lpstr>
      <vt:lpstr>PowerPoint Presentation</vt:lpstr>
      <vt:lpstr>PowerPoint Presentation</vt:lpstr>
      <vt:lpstr>PowerPoint Presentation</vt:lpstr>
      <vt:lpstr>Testing : (OpenCL Method Used)</vt:lpstr>
      <vt:lpstr>Project Work : Implementation of Median Filter on Zed Board and AWS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Median Filter on Z -Board and AWS  </dc:title>
  <cp:lastModifiedBy>Medini Aradhya</cp:lastModifiedBy>
  <cp:revision>42</cp:revision>
  <dcterms:modified xsi:type="dcterms:W3CDTF">2019-05-03T03:03:01Z</dcterms:modified>
</cp:coreProperties>
</file>